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9"/>
  </p:notesMasterIdLst>
  <p:sldIdLst>
    <p:sldId id="256" r:id="rId2"/>
    <p:sldId id="298" r:id="rId3"/>
    <p:sldId id="331" r:id="rId4"/>
    <p:sldId id="332" r:id="rId5"/>
    <p:sldId id="333" r:id="rId6"/>
    <p:sldId id="334" r:id="rId7"/>
    <p:sldId id="335"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A4E6"/>
    <a:srgbClr val="CC00FF"/>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502" autoAdjust="0"/>
  </p:normalViewPr>
  <p:slideViewPr>
    <p:cSldViewPr snapToGrid="0">
      <p:cViewPr varScale="1">
        <p:scale>
          <a:sx n="66" d="100"/>
          <a:sy n="66" d="100"/>
        </p:scale>
        <p:origin x="858"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FB42BFF-424F-4734-BDF5-6A4BC413651A}" type="datetimeFigureOut">
              <a:rPr lang="en-US" smtClean="0"/>
              <a:t>4/8/2021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E5D93-377C-4C31-92BF-7F7CED471544}" type="slidenum">
              <a:rPr lang="en-US" smtClean="0"/>
              <a:t>‹#›</a:t>
            </a:fld>
            <a:endParaRPr lang="en-US"/>
          </a:p>
        </p:txBody>
      </p:sp>
    </p:spTree>
    <p:extLst>
      <p:ext uri="{BB962C8B-B14F-4D97-AF65-F5344CB8AC3E}">
        <p14:creationId xmlns:p14="http://schemas.microsoft.com/office/powerpoint/2010/main" val="33029827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6B3E5D93-377C-4C31-92BF-7F7CED471544}" type="slidenum">
              <a:rPr lang="en-US" smtClean="0"/>
              <a:t>1</a:t>
            </a:fld>
            <a:endParaRPr lang="en-US"/>
          </a:p>
        </p:txBody>
      </p:sp>
    </p:spTree>
    <p:extLst>
      <p:ext uri="{BB962C8B-B14F-4D97-AF65-F5344CB8AC3E}">
        <p14:creationId xmlns:p14="http://schemas.microsoft.com/office/powerpoint/2010/main" val="2206078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Chapter one introduces the readers to Tom Murphy as the CEO of the Capital Cities Broadcasting. Murphy became the Capital Cities Broadcasting Company’s CEO in 1966. At the same time, his counterpart, Bill Paley, was the CEO of CBS Company. CBS had a larger market capitalization in the beginning since Capital Cities Broadcasting only had four radio stations and five TV stations that occupied a smaller market share (Thorndike, 2012). Tom Murphy came up with varied strategies to bridge the market gap between his company and CBS. It is apparent that Murphy had a unique management strategy as compared to that applied by Bill Paley. One of the differences between CBS and Capital Cities was based on acquisition. CBS was more aggressive in acquiring new businesses that went beyond broadcasting. Murphy's business model disfavored such aggressive expansions but rather supported an unusual conglomerate. Murphy also managed to acquire TV and radio stations, all of which he managed properly (Thorndike, 2012). Capital Cities emerged as a very successful business under the leadership of Murphy. Murphy’s aim was to acquire a number of businesses which he later redesigned to achieve the best outcome.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2</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effectLst/>
                <a:latin typeface="+mn-lt"/>
                <a:ea typeface="+mn-ea"/>
                <a:cs typeface="+mn-cs"/>
              </a:rPr>
              <a:t>Capital involves resources or the amount of money that a company utilizes to support its day-to-day operations. Some of these capitals can be categorized as trading capitals, debt, working capital, and equity. Capital allocation is another crucial concept that any CEO should understand in totality. Capital allocation is a process by which an organization constructs a capital investment decision. Capital allocation enables an institution to properly spent its resources because they understand areas where such resources will be deployed. Capital allocation can be interpreted by various theories. Some of these theories include liquidity premium, market segmentation theory, and expectation hypothesis</a:t>
            </a:r>
            <a:r>
              <a:rPr lang="en-US" sz="1200" kern="1200" dirty="0" smtClean="0">
                <a:solidFill>
                  <a:schemeClr val="tx1"/>
                </a:solidFill>
                <a:effectLst/>
                <a:latin typeface="+mn-lt"/>
                <a:ea typeface="+mn-ea"/>
                <a:cs typeface="+mn-cs"/>
              </a:rPr>
              <a:t> (Block, </a:t>
            </a:r>
            <a:r>
              <a:rPr lang="en-US" sz="1200" kern="1200" dirty="0" err="1" smtClean="0">
                <a:solidFill>
                  <a:schemeClr val="tx1"/>
                </a:solidFill>
                <a:effectLst/>
                <a:latin typeface="+mn-lt"/>
                <a:ea typeface="+mn-ea"/>
                <a:cs typeface="+mn-cs"/>
              </a:rPr>
              <a:t>Hirt</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Danielsen</a:t>
            </a:r>
            <a:r>
              <a:rPr lang="en-US" sz="1200" kern="1200" dirty="0" smtClean="0">
                <a:solidFill>
                  <a:schemeClr val="tx1"/>
                </a:solidFill>
                <a:effectLst/>
                <a:latin typeface="+mn-lt"/>
                <a:ea typeface="+mn-ea"/>
                <a:cs typeface="+mn-cs"/>
              </a:rPr>
              <a:t>, 1994)</a:t>
            </a:r>
            <a:r>
              <a:rPr lang="en-US" sz="1200" i="0" kern="1200" dirty="0" smtClean="0">
                <a:solidFill>
                  <a:schemeClr val="tx1"/>
                </a:solidFill>
                <a:effectLst/>
                <a:latin typeface="+mn-lt"/>
                <a:ea typeface="+mn-ea"/>
                <a:cs typeface="+mn-cs"/>
              </a:rPr>
              <a:t>.  The liquidity premium approach implies that long-term rates of investment should be higher than short-term rates. The reason behind the above assertion is that short-term securities are accompanied by higher liquidity </a:t>
            </a:r>
            <a:r>
              <a:rPr lang="en-US" sz="1200" kern="1200" dirty="0" smtClean="0">
                <a:solidFill>
                  <a:schemeClr val="tx1"/>
                </a:solidFill>
                <a:effectLst/>
                <a:latin typeface="+mn-lt"/>
                <a:ea typeface="+mn-ea"/>
                <a:cs typeface="+mn-cs"/>
              </a:rPr>
              <a:t>(Block, </a:t>
            </a:r>
            <a:r>
              <a:rPr lang="en-US" sz="1200" kern="1200" dirty="0" err="1" smtClean="0">
                <a:solidFill>
                  <a:schemeClr val="tx1"/>
                </a:solidFill>
                <a:effectLst/>
                <a:latin typeface="+mn-lt"/>
                <a:ea typeface="+mn-ea"/>
                <a:cs typeface="+mn-cs"/>
              </a:rPr>
              <a:t>Hirt</a:t>
            </a:r>
            <a:r>
              <a:rPr lang="en-US" sz="1200" kern="1200" dirty="0" smtClean="0">
                <a:solidFill>
                  <a:schemeClr val="tx1"/>
                </a:solidFill>
                <a:effectLst/>
                <a:latin typeface="+mn-lt"/>
                <a:ea typeface="+mn-ea"/>
                <a:cs typeface="+mn-cs"/>
              </a:rPr>
              <a:t>, &amp; </a:t>
            </a:r>
            <a:r>
              <a:rPr lang="en-US" sz="1200" kern="1200" dirty="0" err="1" smtClean="0">
                <a:solidFill>
                  <a:schemeClr val="tx1"/>
                </a:solidFill>
                <a:effectLst/>
                <a:latin typeface="+mn-lt"/>
                <a:ea typeface="+mn-ea"/>
                <a:cs typeface="+mn-cs"/>
              </a:rPr>
              <a:t>Danielsen</a:t>
            </a:r>
            <a:r>
              <a:rPr lang="en-US" sz="1200" kern="1200" dirty="0" smtClean="0">
                <a:solidFill>
                  <a:schemeClr val="tx1"/>
                </a:solidFill>
                <a:effectLst/>
                <a:latin typeface="+mn-lt"/>
                <a:ea typeface="+mn-ea"/>
                <a:cs typeface="+mn-cs"/>
              </a:rPr>
              <a:t>, 1994)</a:t>
            </a:r>
            <a:r>
              <a:rPr lang="en-US" sz="1200" i="0" kern="1200" dirty="0" smtClean="0">
                <a:solidFill>
                  <a:schemeClr val="tx1"/>
                </a:solidFill>
                <a:effectLst/>
                <a:latin typeface="+mn-lt"/>
                <a:ea typeface="+mn-ea"/>
                <a:cs typeface="+mn-cs"/>
              </a:rPr>
              <a:t>. Market segmentation theory divides the market into various segments that are dominated by respective organizations. The expectations hypothesis implies that long-term rates provide a reflection of short-term rates over a certain duration.  Therefore, these theories are oriented towards the interest and profitability generated by a venture.  </a:t>
            </a:r>
            <a:endParaRPr lang="en-US" sz="1200" kern="1200" dirty="0" smtClean="0">
              <a:solidFill>
                <a:schemeClr val="tx1"/>
              </a:solidFill>
              <a:effectLst/>
              <a:latin typeface="+mn-lt"/>
              <a:ea typeface="+mn-ea"/>
              <a:cs typeface="+mn-cs"/>
            </a:endParaRPr>
          </a:p>
          <a:p>
            <a:r>
              <a:rPr lang="en-US" dirty="0" smtClean="0"/>
              <a:t> </a:t>
            </a:r>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3</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effectLst/>
                <a:latin typeface="+mn-lt"/>
                <a:ea typeface="+mn-ea"/>
                <a:cs typeface="+mn-cs"/>
              </a:rPr>
              <a:t>As a CEO, Tom Murphy utilized the theoretical concepts of capital allocation in his situation. Murphy incorporates a liquidity premium approach in his duties since he aimed at achieving growth in the long run. Based on the case, it is apparent that Murphy had a goal of making Capital Cities more valuable as compared to CBS Company </a:t>
            </a:r>
            <a:r>
              <a:rPr lang="en-US" sz="1200" kern="1200" dirty="0" smtClean="0">
                <a:solidFill>
                  <a:schemeClr val="tx1"/>
                </a:solidFill>
                <a:effectLst/>
                <a:latin typeface="+mn-lt"/>
                <a:ea typeface="+mn-ea"/>
                <a:cs typeface="+mn-cs"/>
              </a:rPr>
              <a:t>(Thorndike, 2012)</a:t>
            </a:r>
            <a:r>
              <a:rPr lang="en-US" sz="1200" i="0" kern="1200" dirty="0" smtClean="0">
                <a:solidFill>
                  <a:schemeClr val="tx1"/>
                </a:solidFill>
                <a:effectLst/>
                <a:latin typeface="+mn-lt"/>
                <a:ea typeface="+mn-ea"/>
                <a:cs typeface="+mn-cs"/>
              </a:rPr>
              <a:t>. Murphy was focused on sustaining the available capital as he utilizes other resources to make acquisitions. For instance, he conducted selective leverage to purchase larger properties which in turn gave the company more profits.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4</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0" kern="1200" dirty="0" smtClean="0">
                <a:solidFill>
                  <a:schemeClr val="tx1"/>
                </a:solidFill>
                <a:effectLst/>
                <a:latin typeface="+mn-lt"/>
                <a:ea typeface="+mn-ea"/>
                <a:cs typeface="+mn-cs"/>
              </a:rPr>
              <a:t>Murphy also applied the theory of market segmentation because his approach was tailored to a given group of people. Murphy started the process of acquiring both TV stations and radio stations because he knew that the market is segmented in a particular manner </a:t>
            </a:r>
            <a:r>
              <a:rPr lang="en-US" sz="1200" kern="1200" dirty="0" smtClean="0">
                <a:solidFill>
                  <a:schemeClr val="tx1"/>
                </a:solidFill>
                <a:effectLst/>
                <a:latin typeface="+mn-lt"/>
                <a:ea typeface="+mn-ea"/>
                <a:cs typeface="+mn-cs"/>
              </a:rPr>
              <a:t>(Thorndike, 2012)</a:t>
            </a:r>
            <a:r>
              <a:rPr lang="en-US" sz="1200" i="0" kern="1200" dirty="0" smtClean="0">
                <a:solidFill>
                  <a:schemeClr val="tx1"/>
                </a:solidFill>
                <a:effectLst/>
                <a:latin typeface="+mn-lt"/>
                <a:ea typeface="+mn-ea"/>
                <a:cs typeface="+mn-cs"/>
              </a:rPr>
              <a:t>. For instance, he had the knowledge that people are likely to consume radio services and television services at a different rate. Murphy was also focused on targeting industries that have attractive, economical features as he acquires the best.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5</a:t>
            </a:fld>
            <a:endParaRPr lang="en-US"/>
          </a:p>
        </p:txBody>
      </p:sp>
    </p:spTree>
    <p:extLst>
      <p:ext uri="{BB962C8B-B14F-4D97-AF65-F5344CB8AC3E}">
        <p14:creationId xmlns:p14="http://schemas.microsoft.com/office/powerpoint/2010/main" val="10882284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One of the key takeaways that I learned from these readings is that all CEOs should have both leadership and managerial skills. Based on the text, Tom Murphy exercised good managerial and leadership skills based on aspects like decision making. He was able to make sound decisions that ensured that capital was allocated appropriately. For instance, Murphy was not aggressive in the way he used to utilize resources as compared to the other CEOs. </a:t>
            </a:r>
          </a:p>
          <a:p>
            <a:r>
              <a:rPr lang="en-US" sz="1200" kern="1200" dirty="0" smtClean="0">
                <a:solidFill>
                  <a:schemeClr val="tx1"/>
                </a:solidFill>
                <a:effectLst/>
                <a:latin typeface="+mn-lt"/>
                <a:ea typeface="+mn-ea"/>
                <a:cs typeface="+mn-cs"/>
              </a:rPr>
              <a:t>Another key takeaway from these readings is that CEOs should mainly focus on the long run or long-term investments. It is crucial to note that short-term results might fail to produce a clear picture regarding the company’s performance. </a:t>
            </a:r>
          </a:p>
          <a:p>
            <a:r>
              <a:rPr lang="en-US" sz="1200" kern="1200" dirty="0" smtClean="0">
                <a:solidFill>
                  <a:schemeClr val="tx1"/>
                </a:solidFill>
                <a:effectLst/>
                <a:latin typeface="+mn-lt"/>
                <a:ea typeface="+mn-ea"/>
                <a:cs typeface="+mn-cs"/>
              </a:rPr>
              <a:t>The last takeaway is that CEOs should embrace healthy competition. Even though CBS was ahead at the start, Murphy managed to outdo this organization based on healthy competition. He was able to make proper business plans and strategies, which enabled him to execute the company's mission and vision. </a:t>
            </a:r>
          </a:p>
          <a:p>
            <a:endParaRPr lang="en-US" dirty="0"/>
          </a:p>
        </p:txBody>
      </p:sp>
      <p:sp>
        <p:nvSpPr>
          <p:cNvPr id="4" name="Slide Number Placeholder 3"/>
          <p:cNvSpPr>
            <a:spLocks noGrp="1"/>
          </p:cNvSpPr>
          <p:nvPr>
            <p:ph type="sldNum" sz="quarter" idx="10"/>
          </p:nvPr>
        </p:nvSpPr>
        <p:spPr/>
        <p:txBody>
          <a:bodyPr/>
          <a:lstStyle/>
          <a:p>
            <a:fld id="{3EFF3043-A420-4A62-B629-AC3D61B03457}" type="slidenum">
              <a:rPr lang="en-US" smtClean="0"/>
              <a:t>6</a:t>
            </a:fld>
            <a:endParaRPr lang="en-US"/>
          </a:p>
        </p:txBody>
      </p:sp>
    </p:spTree>
    <p:extLst>
      <p:ext uri="{BB962C8B-B14F-4D97-AF65-F5344CB8AC3E}">
        <p14:creationId xmlns:p14="http://schemas.microsoft.com/office/powerpoint/2010/main" val="10882284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4/8/2021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4/8/2021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4/8/2021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09067" y="1020431"/>
            <a:ext cx="10993549" cy="1475013"/>
          </a:xfrm>
        </p:spPr>
        <p:txBody>
          <a:bodyPr>
            <a:normAutofit/>
          </a:bodyPr>
          <a:lstStyle/>
          <a:p>
            <a:pPr algn="ctr"/>
            <a:r>
              <a:rPr lang="en-US" sz="4000" b="1" dirty="0"/>
              <a:t>The Outsiders presentation</a:t>
            </a:r>
            <a:endParaRPr lang="en-US" sz="3800" b="1" dirty="0"/>
          </a:p>
        </p:txBody>
      </p:sp>
      <p:sp>
        <p:nvSpPr>
          <p:cNvPr id="3" name="Subtitle 2"/>
          <p:cNvSpPr>
            <a:spLocks noGrp="1"/>
          </p:cNvSpPr>
          <p:nvPr>
            <p:ph type="subTitle" idx="1"/>
          </p:nvPr>
        </p:nvSpPr>
        <p:spPr>
          <a:xfrm>
            <a:off x="2046515" y="3657600"/>
            <a:ext cx="6995886" cy="1538057"/>
          </a:xfrm>
        </p:spPr>
        <p:txBody>
          <a:bodyPr>
            <a:normAutofit lnSpcReduction="10000"/>
          </a:bodyPr>
          <a:lstStyle/>
          <a:p>
            <a:pPr algn="ctr"/>
            <a:r>
              <a:rPr lang="en-US" sz="1800" dirty="0">
                <a:solidFill>
                  <a:schemeClr val="bg1"/>
                </a:solidFill>
              </a:rPr>
              <a:t>Student’s Name</a:t>
            </a:r>
          </a:p>
          <a:p>
            <a:pPr algn="ctr"/>
            <a:r>
              <a:rPr lang="en-US" sz="1800" dirty="0" smtClean="0">
                <a:solidFill>
                  <a:schemeClr val="bg1"/>
                </a:solidFill>
              </a:rPr>
              <a:t>Course name and number</a:t>
            </a:r>
          </a:p>
          <a:p>
            <a:pPr algn="ctr"/>
            <a:r>
              <a:rPr lang="en-US" sz="1800" dirty="0" smtClean="0">
                <a:solidFill>
                  <a:schemeClr val="bg1"/>
                </a:solidFill>
              </a:rPr>
              <a:t>Instructor’s name</a:t>
            </a:r>
          </a:p>
          <a:p>
            <a:pPr algn="ctr"/>
            <a:r>
              <a:rPr lang="en-US" sz="1800" dirty="0" smtClean="0">
                <a:solidFill>
                  <a:schemeClr val="bg1"/>
                </a:solidFill>
              </a:rPr>
              <a:t>Date of submission </a:t>
            </a:r>
            <a:endParaRPr lang="en-US" sz="1800" dirty="0" smtClean="0">
              <a:solidFill>
                <a:schemeClr val="bg1"/>
              </a:solidFill>
            </a:endParaRPr>
          </a:p>
        </p:txBody>
      </p:sp>
    </p:spTree>
    <p:extLst>
      <p:ext uri="{BB962C8B-B14F-4D97-AF65-F5344CB8AC3E}">
        <p14:creationId xmlns:p14="http://schemas.microsoft.com/office/powerpoint/2010/main" val="3894698273"/>
      </p:ext>
    </p:extLst>
  </p:cSld>
  <p:clrMapOvr>
    <a:masterClrMapping/>
  </p:clrMapOvr>
  <p:transition spd="slow">
    <p:push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8552" y="742819"/>
            <a:ext cx="7704667" cy="1115009"/>
          </a:xfrm>
        </p:spPr>
        <p:txBody>
          <a:bodyPr>
            <a:normAutofit fontScale="90000"/>
          </a:bodyPr>
          <a:lstStyle/>
          <a:p>
            <a:pPr algn="ctr"/>
            <a:r>
              <a:rPr lang="en-US" b="1" dirty="0" smtClean="0"/>
              <a:t>Introduction to The </a:t>
            </a:r>
            <a:r>
              <a:rPr lang="en-US" b="1" dirty="0"/>
              <a:t>CEO and The Example of the Company</a:t>
            </a:r>
            <a:r>
              <a:rPr lang="en-US" dirty="0"/>
              <a:t/>
            </a:r>
            <a:br>
              <a:rPr lang="en-US" dirty="0"/>
            </a:br>
            <a:endParaRPr lang="en-US" dirty="0"/>
          </a:p>
        </p:txBody>
      </p:sp>
      <p:sp>
        <p:nvSpPr>
          <p:cNvPr id="3" name="Content Placeholder 2"/>
          <p:cNvSpPr>
            <a:spLocks noGrp="1"/>
          </p:cNvSpPr>
          <p:nvPr>
            <p:ph idx="1"/>
          </p:nvPr>
        </p:nvSpPr>
        <p:spPr>
          <a:xfrm>
            <a:off x="420914" y="1857828"/>
            <a:ext cx="11335657" cy="4840514"/>
          </a:xfrm>
          <a:solidFill>
            <a:srgbClr val="FFC000"/>
          </a:solidFill>
        </p:spPr>
        <p:txBody>
          <a:bodyPr>
            <a:normAutofit/>
          </a:bodyPr>
          <a:lstStyle/>
          <a:p>
            <a:pPr marL="324000" lvl="1" indent="0">
              <a:buNone/>
            </a:pPr>
            <a:endParaRPr lang="en-US" dirty="0" smtClean="0"/>
          </a:p>
          <a:p>
            <a:pPr marL="324000" lvl="1" indent="0">
              <a:buNone/>
            </a:pPr>
            <a:endParaRPr lang="en-US" dirty="0"/>
          </a:p>
          <a:p>
            <a:pPr marL="324000" lvl="1" indent="0">
              <a:buNone/>
            </a:pPr>
            <a:endParaRPr lang="en-US" dirty="0" smtClean="0"/>
          </a:p>
          <a:p>
            <a:pPr lvl="1"/>
            <a:r>
              <a:rPr lang="en-US" dirty="0" smtClean="0"/>
              <a:t>Chapter </a:t>
            </a:r>
            <a:r>
              <a:rPr lang="en-US" dirty="0"/>
              <a:t>one introduces the readers to Tom Murphy as the CEO of the Capital Cities Broadcasting. </a:t>
            </a:r>
            <a:endParaRPr lang="en-US" dirty="0" smtClean="0"/>
          </a:p>
          <a:p>
            <a:pPr lvl="1"/>
            <a:r>
              <a:rPr lang="en-US" dirty="0" smtClean="0"/>
              <a:t>Murphy </a:t>
            </a:r>
            <a:r>
              <a:rPr lang="en-US" dirty="0"/>
              <a:t>became the Capital Cities Broadcasting Company’s CEO in 1966. </a:t>
            </a:r>
            <a:endParaRPr lang="en-US" dirty="0" smtClean="0"/>
          </a:p>
          <a:p>
            <a:pPr lvl="1"/>
            <a:r>
              <a:rPr lang="en-US" dirty="0" smtClean="0"/>
              <a:t>CBS </a:t>
            </a:r>
            <a:r>
              <a:rPr lang="en-US" dirty="0"/>
              <a:t>had a larger market capitalization in the beginning </a:t>
            </a:r>
            <a:r>
              <a:rPr lang="en-US" dirty="0" smtClean="0"/>
              <a:t>while </a:t>
            </a:r>
            <a:r>
              <a:rPr lang="en-US" dirty="0"/>
              <a:t>Capital Cities Broadcasting only had four radio stations and five TV stations that occupied a smaller market share (Thorndike, 2012). </a:t>
            </a:r>
            <a:r>
              <a:rPr lang="en-US" dirty="0" smtClean="0"/>
              <a:t> </a:t>
            </a:r>
          </a:p>
          <a:p>
            <a:pPr lvl="1"/>
            <a:r>
              <a:rPr lang="en-US" dirty="0" smtClean="0"/>
              <a:t>Tom </a:t>
            </a:r>
            <a:r>
              <a:rPr lang="en-US" dirty="0"/>
              <a:t>Murphy came up with varied strategies to bridge the market gap between his company and CBS. It is apparent that Murphy had a unique management strategy as compared to that applied by Bill Paley. </a:t>
            </a:r>
            <a:endParaRPr lang="en-US" dirty="0" smtClean="0"/>
          </a:p>
          <a:p>
            <a:pPr lvl="1"/>
            <a:r>
              <a:rPr lang="en-US" dirty="0" smtClean="0"/>
              <a:t>One </a:t>
            </a:r>
            <a:r>
              <a:rPr lang="en-US" dirty="0"/>
              <a:t>of the differences between CBS and Capital Cities was based on acquisition. </a:t>
            </a:r>
            <a:endParaRPr lang="en-US" dirty="0" smtClean="0"/>
          </a:p>
          <a:p>
            <a:pPr lvl="1"/>
            <a:r>
              <a:rPr lang="en-US" dirty="0" smtClean="0"/>
              <a:t>CBS </a:t>
            </a:r>
            <a:r>
              <a:rPr lang="en-US" dirty="0"/>
              <a:t>was more aggressive in acquiring new businesses that went beyond broadcasting. </a:t>
            </a:r>
            <a:endParaRPr lang="en-US" dirty="0" smtClean="0"/>
          </a:p>
          <a:p>
            <a:pPr lvl="1"/>
            <a:r>
              <a:rPr lang="en-US" dirty="0" smtClean="0"/>
              <a:t>Murphy </a:t>
            </a:r>
            <a:r>
              <a:rPr lang="en-US" dirty="0"/>
              <a:t>also managed to acquire TV and radio stations, all of which he managed properly (Thorndike, 2012). </a:t>
            </a:r>
            <a:endParaRPr lang="en-US" dirty="0" smtClean="0"/>
          </a:p>
          <a:p>
            <a:pPr lvl="1"/>
            <a:endParaRPr lang="en-US" dirty="0"/>
          </a:p>
          <a:p>
            <a:pPr lvl="1"/>
            <a:endParaRPr lang="en-US" dirty="0" smtClean="0"/>
          </a:p>
          <a:p>
            <a:pPr marL="324000" lvl="1" indent="0">
              <a:buNone/>
            </a:pPr>
            <a:endParaRPr lang="en-US" dirty="0"/>
          </a:p>
        </p:txBody>
      </p:sp>
    </p:spTree>
    <p:extLst>
      <p:ext uri="{BB962C8B-B14F-4D97-AF65-F5344CB8AC3E}">
        <p14:creationId xmlns:p14="http://schemas.microsoft.com/office/powerpoint/2010/main" val="27820867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580" y="0"/>
            <a:ext cx="7704667" cy="1981200"/>
          </a:xfrm>
        </p:spPr>
        <p:txBody>
          <a:bodyPr/>
          <a:lstStyle/>
          <a:p>
            <a:pPr algn="ctr"/>
            <a:r>
              <a:rPr lang="en-US" b="1" dirty="0" smtClean="0"/>
              <a:t>Examining </a:t>
            </a:r>
            <a:r>
              <a:rPr lang="en-US" b="1" dirty="0"/>
              <a:t>the theoretical application of capital allocation</a:t>
            </a:r>
            <a:r>
              <a:rPr lang="en-US" dirty="0"/>
              <a:t/>
            </a:r>
            <a:br>
              <a:rPr lang="en-US" dirty="0"/>
            </a:br>
            <a:endParaRPr lang="en-US" dirty="0"/>
          </a:p>
        </p:txBody>
      </p:sp>
      <p:sp>
        <p:nvSpPr>
          <p:cNvPr id="3" name="Content Placeholder 2"/>
          <p:cNvSpPr>
            <a:spLocks noGrp="1"/>
          </p:cNvSpPr>
          <p:nvPr>
            <p:ph idx="1"/>
          </p:nvPr>
        </p:nvSpPr>
        <p:spPr>
          <a:xfrm>
            <a:off x="445168" y="2101516"/>
            <a:ext cx="11345779" cy="4479758"/>
          </a:xfrm>
          <a:solidFill>
            <a:srgbClr val="FFC000"/>
          </a:solidFill>
        </p:spPr>
        <p:txBody>
          <a:bodyPr>
            <a:normAutofit fontScale="92500"/>
          </a:bodyPr>
          <a:lstStyle/>
          <a:p>
            <a:pPr algn="just">
              <a:lnSpc>
                <a:spcPct val="160000"/>
              </a:lnSpc>
              <a:spcBef>
                <a:spcPts val="0"/>
              </a:spcBef>
              <a:spcAft>
                <a:spcPts val="800"/>
              </a:spcAft>
            </a:pPr>
            <a:r>
              <a:rPr lang="en-US" dirty="0"/>
              <a:t>Capital involves resources or the amount of money that a company utilizes to support its day-to-day operations. Some of these capitals can be categorized as trading capitals, debt, working capital, and equity. </a:t>
            </a:r>
            <a:endParaRPr lang="en-US" dirty="0" smtClean="0"/>
          </a:p>
          <a:p>
            <a:pPr algn="just">
              <a:lnSpc>
                <a:spcPct val="160000"/>
              </a:lnSpc>
              <a:spcBef>
                <a:spcPts val="0"/>
              </a:spcBef>
              <a:spcAft>
                <a:spcPts val="800"/>
              </a:spcAft>
            </a:pPr>
            <a:r>
              <a:rPr lang="en-US" dirty="0" smtClean="0"/>
              <a:t>Some </a:t>
            </a:r>
            <a:r>
              <a:rPr lang="en-US" dirty="0"/>
              <a:t>of these theories include liquidity premium, market segmentation theory, and expectation hypothesis (Block, </a:t>
            </a:r>
            <a:r>
              <a:rPr lang="en-US" dirty="0" err="1"/>
              <a:t>Hirt</a:t>
            </a:r>
            <a:r>
              <a:rPr lang="en-US" dirty="0"/>
              <a:t>, &amp; </a:t>
            </a:r>
            <a:r>
              <a:rPr lang="en-US" dirty="0" err="1"/>
              <a:t>Danielsen</a:t>
            </a:r>
            <a:r>
              <a:rPr lang="en-US" dirty="0"/>
              <a:t>, 1994).  </a:t>
            </a:r>
            <a:endParaRPr lang="en-US" dirty="0" smtClean="0"/>
          </a:p>
          <a:p>
            <a:pPr algn="just">
              <a:lnSpc>
                <a:spcPct val="160000"/>
              </a:lnSpc>
              <a:spcBef>
                <a:spcPts val="0"/>
              </a:spcBef>
              <a:spcAft>
                <a:spcPts val="800"/>
              </a:spcAft>
            </a:pPr>
            <a:r>
              <a:rPr lang="en-US" dirty="0" smtClean="0"/>
              <a:t>The </a:t>
            </a:r>
            <a:r>
              <a:rPr lang="en-US" dirty="0"/>
              <a:t>liquidity premium approach implies that long-term rates of investment should be higher than short-term rates. </a:t>
            </a:r>
            <a:endParaRPr lang="en-US" dirty="0" smtClean="0"/>
          </a:p>
          <a:p>
            <a:pPr algn="just">
              <a:lnSpc>
                <a:spcPct val="160000"/>
              </a:lnSpc>
              <a:spcBef>
                <a:spcPts val="0"/>
              </a:spcBef>
              <a:spcAft>
                <a:spcPts val="800"/>
              </a:spcAft>
            </a:pPr>
            <a:r>
              <a:rPr lang="en-US" dirty="0" smtClean="0"/>
              <a:t>The </a:t>
            </a:r>
            <a:r>
              <a:rPr lang="en-US" dirty="0"/>
              <a:t>reason behind the above assertion is that short-term securities are accompanied by higher liquidity (Block, </a:t>
            </a:r>
            <a:r>
              <a:rPr lang="en-US" dirty="0" err="1"/>
              <a:t>Hirt</a:t>
            </a:r>
            <a:r>
              <a:rPr lang="en-US" dirty="0"/>
              <a:t>, &amp; </a:t>
            </a:r>
            <a:r>
              <a:rPr lang="en-US" dirty="0" err="1"/>
              <a:t>Danielsen</a:t>
            </a:r>
            <a:r>
              <a:rPr lang="en-US" dirty="0"/>
              <a:t>, 1994). </a:t>
            </a:r>
            <a:endParaRPr lang="en-US" dirty="0" smtClean="0"/>
          </a:p>
          <a:p>
            <a:pPr algn="just">
              <a:lnSpc>
                <a:spcPct val="160000"/>
              </a:lnSpc>
              <a:spcBef>
                <a:spcPts val="0"/>
              </a:spcBef>
              <a:spcAft>
                <a:spcPts val="800"/>
              </a:spcAft>
            </a:pPr>
            <a:r>
              <a:rPr lang="en-US" dirty="0" smtClean="0"/>
              <a:t>Market </a:t>
            </a:r>
            <a:r>
              <a:rPr lang="en-US" dirty="0"/>
              <a:t>segmentation theory divides the market into various segments that are dominated by respective organizations. </a:t>
            </a:r>
            <a:endParaRPr lang="en-US" dirty="0" smtClean="0"/>
          </a:p>
          <a:p>
            <a:pPr marL="0" algn="just">
              <a:lnSpc>
                <a:spcPct val="160000"/>
              </a:lnSpc>
              <a:spcBef>
                <a:spcPts val="0"/>
              </a:spcBef>
              <a:spcAft>
                <a:spcPts val="800"/>
              </a:spcAft>
            </a:pPr>
            <a:r>
              <a:rPr lang="en-US" dirty="0" smtClean="0"/>
              <a:t>The </a:t>
            </a:r>
            <a:r>
              <a:rPr lang="en-US" dirty="0"/>
              <a:t>expectations hypothesis implies that long-term rates provide a reflection of short-term rates over a certain duration.  </a:t>
            </a:r>
          </a:p>
          <a:p>
            <a:pPr marL="0" marR="0" algn="just">
              <a:lnSpc>
                <a:spcPct val="160000"/>
              </a:lnSpc>
              <a:spcBef>
                <a:spcPts val="0"/>
              </a:spcBef>
              <a:spcAft>
                <a:spcPts val="800"/>
              </a:spcAft>
            </a:pPr>
            <a:endParaRPr lang="en-GB" dirty="0"/>
          </a:p>
        </p:txBody>
      </p:sp>
    </p:spTree>
    <p:extLst>
      <p:ext uri="{BB962C8B-B14F-4D97-AF65-F5344CB8AC3E}">
        <p14:creationId xmlns:p14="http://schemas.microsoft.com/office/powerpoint/2010/main" val="274430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29473"/>
            <a:ext cx="7704667" cy="1981200"/>
          </a:xfrm>
        </p:spPr>
        <p:txBody>
          <a:bodyPr/>
          <a:lstStyle/>
          <a:p>
            <a:pPr algn="ctr"/>
            <a:r>
              <a:rPr lang="en-US" dirty="0" smtClean="0"/>
              <a:t>Application of the theories by the </a:t>
            </a:r>
            <a:r>
              <a:rPr lang="en-US" dirty="0" err="1" smtClean="0"/>
              <a:t>ceo</a:t>
            </a:r>
            <a:r>
              <a:rPr lang="en-US" dirty="0" smtClean="0"/>
              <a:t> (Part A) </a:t>
            </a:r>
            <a:endParaRPr lang="en-US" dirty="0"/>
          </a:p>
        </p:txBody>
      </p:sp>
      <p:sp>
        <p:nvSpPr>
          <p:cNvPr id="3" name="Content Placeholder 2"/>
          <p:cNvSpPr>
            <a:spLocks noGrp="1"/>
          </p:cNvSpPr>
          <p:nvPr>
            <p:ph idx="1"/>
          </p:nvPr>
        </p:nvSpPr>
        <p:spPr>
          <a:xfrm>
            <a:off x="406399" y="1828800"/>
            <a:ext cx="11350171" cy="4650828"/>
          </a:xfrm>
          <a:solidFill>
            <a:srgbClr val="FFC000"/>
          </a:solidFill>
        </p:spPr>
        <p:txBody>
          <a:bodyPr>
            <a:normAutofit/>
          </a:bodyPr>
          <a:lstStyle/>
          <a:p>
            <a:pPr marL="0">
              <a:lnSpc>
                <a:spcPct val="200000"/>
              </a:lnSpc>
              <a:spcBef>
                <a:spcPts val="0"/>
              </a:spcBef>
              <a:spcAft>
                <a:spcPts val="800"/>
              </a:spcAft>
            </a:pPr>
            <a:r>
              <a:rPr lang="en-US" dirty="0"/>
              <a:t>As a CEO, Tom Murphy utilized the theoretical concepts of capital allocation in his situation. </a:t>
            </a:r>
            <a:endParaRPr lang="en-US" dirty="0" smtClean="0"/>
          </a:p>
          <a:p>
            <a:pPr>
              <a:lnSpc>
                <a:spcPct val="200000"/>
              </a:lnSpc>
              <a:spcBef>
                <a:spcPts val="0"/>
              </a:spcBef>
              <a:spcAft>
                <a:spcPts val="800"/>
              </a:spcAft>
            </a:pPr>
            <a:r>
              <a:rPr lang="en-US" dirty="0" smtClean="0"/>
              <a:t>Murphy </a:t>
            </a:r>
            <a:r>
              <a:rPr lang="en-US" dirty="0"/>
              <a:t>incorporates a liquidity premium approach in his duties since he aimed at achieving growth in the long run. </a:t>
            </a:r>
            <a:endParaRPr lang="en-US" dirty="0" smtClean="0"/>
          </a:p>
          <a:p>
            <a:pPr>
              <a:lnSpc>
                <a:spcPct val="200000"/>
              </a:lnSpc>
              <a:spcBef>
                <a:spcPts val="0"/>
              </a:spcBef>
              <a:spcAft>
                <a:spcPts val="800"/>
              </a:spcAft>
            </a:pPr>
            <a:r>
              <a:rPr lang="en-US" dirty="0" smtClean="0"/>
              <a:t>Based </a:t>
            </a:r>
            <a:r>
              <a:rPr lang="en-US" dirty="0"/>
              <a:t>on the case, it is apparent that Murphy had a goal of making Capital Cities more valuable as compared to CBS Company (Thorndike, 2012). </a:t>
            </a:r>
            <a:endParaRPr lang="en-US" dirty="0" smtClean="0"/>
          </a:p>
          <a:p>
            <a:pPr>
              <a:lnSpc>
                <a:spcPct val="200000"/>
              </a:lnSpc>
              <a:spcBef>
                <a:spcPts val="0"/>
              </a:spcBef>
              <a:spcAft>
                <a:spcPts val="800"/>
              </a:spcAft>
            </a:pPr>
            <a:r>
              <a:rPr lang="en-US" dirty="0" smtClean="0"/>
              <a:t>Murphy </a:t>
            </a:r>
            <a:r>
              <a:rPr lang="en-US" dirty="0"/>
              <a:t>was focused on sustaining the available capital as he utilizes other resources to make acquisitions. </a:t>
            </a:r>
            <a:endParaRPr lang="en-US" dirty="0" smtClean="0"/>
          </a:p>
          <a:p>
            <a:pPr>
              <a:lnSpc>
                <a:spcPct val="200000"/>
              </a:lnSpc>
              <a:spcBef>
                <a:spcPts val="0"/>
              </a:spcBef>
              <a:spcAft>
                <a:spcPts val="800"/>
              </a:spcAft>
            </a:pPr>
            <a:r>
              <a:rPr lang="en-US" dirty="0" smtClean="0"/>
              <a:t>For </a:t>
            </a:r>
            <a:r>
              <a:rPr lang="en-US" dirty="0"/>
              <a:t>instance, he conducted selective leverage to purchase larger properties which in turn gave the company more profits.  </a:t>
            </a:r>
          </a:p>
        </p:txBody>
      </p:sp>
    </p:spTree>
    <p:extLst>
      <p:ext uri="{BB962C8B-B14F-4D97-AF65-F5344CB8AC3E}">
        <p14:creationId xmlns:p14="http://schemas.microsoft.com/office/powerpoint/2010/main" val="37625543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2094" y="-113523"/>
            <a:ext cx="7704667" cy="1981200"/>
          </a:xfrm>
        </p:spPr>
        <p:txBody>
          <a:bodyPr/>
          <a:lstStyle/>
          <a:p>
            <a:pPr algn="ctr"/>
            <a:r>
              <a:rPr lang="en-US" dirty="0"/>
              <a:t>Application of the theories by the </a:t>
            </a:r>
            <a:r>
              <a:rPr lang="en-US" dirty="0" err="1"/>
              <a:t>ceo</a:t>
            </a:r>
            <a:r>
              <a:rPr lang="en-US" dirty="0"/>
              <a:t> (Part </a:t>
            </a:r>
            <a:r>
              <a:rPr lang="en-US" dirty="0" smtClean="0"/>
              <a:t>b) </a:t>
            </a:r>
            <a:endParaRPr lang="en-US" dirty="0"/>
          </a:p>
        </p:txBody>
      </p:sp>
      <p:sp>
        <p:nvSpPr>
          <p:cNvPr id="3" name="Content Placeholder 2"/>
          <p:cNvSpPr>
            <a:spLocks noGrp="1"/>
          </p:cNvSpPr>
          <p:nvPr>
            <p:ph idx="1"/>
          </p:nvPr>
        </p:nvSpPr>
        <p:spPr>
          <a:xfrm>
            <a:off x="435428" y="2017487"/>
            <a:ext cx="11328941" cy="4383313"/>
          </a:xfrm>
          <a:solidFill>
            <a:srgbClr val="FFC000"/>
          </a:solidFill>
        </p:spPr>
        <p:txBody>
          <a:bodyPr>
            <a:normAutofit/>
          </a:bodyPr>
          <a:lstStyle/>
          <a:p>
            <a:endParaRPr lang="en-US" dirty="0"/>
          </a:p>
          <a:p>
            <a:endParaRPr lang="en-US" dirty="0"/>
          </a:p>
          <a:p>
            <a:endParaRPr lang="en-US" dirty="0"/>
          </a:p>
          <a:p>
            <a:endParaRPr lang="en-US" dirty="0"/>
          </a:p>
          <a:p>
            <a:pPr marL="0" indent="0">
              <a:buNone/>
            </a:pPr>
            <a:endParaRPr lang="en-US" dirty="0"/>
          </a:p>
        </p:txBody>
      </p:sp>
      <p:sp>
        <p:nvSpPr>
          <p:cNvPr id="4" name="Content Placeholder 2">
            <a:extLst>
              <a:ext uri="{FF2B5EF4-FFF2-40B4-BE49-F238E27FC236}">
                <a16:creationId xmlns:a16="http://schemas.microsoft.com/office/drawing/2014/main" id="{452DD158-3DD2-43AA-A3EF-626743AC5BE8}"/>
              </a:ext>
            </a:extLst>
          </p:cNvPr>
          <p:cNvSpPr txBox="1">
            <a:spLocks/>
          </p:cNvSpPr>
          <p:nvPr/>
        </p:nvSpPr>
        <p:spPr>
          <a:xfrm>
            <a:off x="587828" y="2169887"/>
            <a:ext cx="11328941" cy="4383313"/>
          </a:xfrm>
          <a:prstGeom prst="rect">
            <a:avLst/>
          </a:prstGeom>
          <a:solidFill>
            <a:srgbClr val="FFC000"/>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endParaRPr lang="en-US"/>
          </a:p>
          <a:p>
            <a:endParaRPr lang="en-US"/>
          </a:p>
          <a:p>
            <a:endParaRPr lang="en-US"/>
          </a:p>
          <a:p>
            <a:endParaRPr lang="en-US"/>
          </a:p>
          <a:p>
            <a:pPr marL="0" indent="0">
              <a:buFont typeface="Wingdings 2" panose="05020102010507070707" pitchFamily="18" charset="2"/>
              <a:buNone/>
            </a:pPr>
            <a:endParaRPr lang="en-US" dirty="0"/>
          </a:p>
        </p:txBody>
      </p:sp>
      <p:sp>
        <p:nvSpPr>
          <p:cNvPr id="5" name="Content Placeholder 2">
            <a:extLst>
              <a:ext uri="{FF2B5EF4-FFF2-40B4-BE49-F238E27FC236}">
                <a16:creationId xmlns:a16="http://schemas.microsoft.com/office/drawing/2014/main" id="{40C63C40-AFD5-48D7-9740-E4E096402173}"/>
              </a:ext>
            </a:extLst>
          </p:cNvPr>
          <p:cNvSpPr txBox="1">
            <a:spLocks/>
          </p:cNvSpPr>
          <p:nvPr/>
        </p:nvSpPr>
        <p:spPr>
          <a:xfrm>
            <a:off x="427632" y="2017487"/>
            <a:ext cx="11641538" cy="4533123"/>
          </a:xfrm>
          <a:prstGeom prst="rect">
            <a:avLst/>
          </a:prstGeom>
          <a:solidFill>
            <a:srgbClr val="FFC000"/>
          </a:solidFill>
        </p:spPr>
        <p:txBody>
          <a:bodyPr vert="horz" lIns="91440" tIns="45720" rIns="91440" bIns="45720" rtlCol="0" anchor="ctr">
            <a:norm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a:lnSpc>
                <a:spcPct val="200000"/>
              </a:lnSpc>
              <a:spcBef>
                <a:spcPts val="0"/>
              </a:spcBef>
              <a:spcAft>
                <a:spcPts val="800"/>
              </a:spcAft>
            </a:pPr>
            <a:r>
              <a:rPr lang="en-US" dirty="0"/>
              <a:t>Murphy also applied the theory of market segmentation because his approach was tailored to a given group of people</a:t>
            </a:r>
            <a:r>
              <a:rPr lang="en-US" dirty="0" smtClean="0"/>
              <a:t>.</a:t>
            </a:r>
          </a:p>
          <a:p>
            <a:pPr>
              <a:lnSpc>
                <a:spcPct val="200000"/>
              </a:lnSpc>
              <a:spcBef>
                <a:spcPts val="0"/>
              </a:spcBef>
              <a:spcAft>
                <a:spcPts val="800"/>
              </a:spcAft>
            </a:pPr>
            <a:r>
              <a:rPr lang="en-US" dirty="0" smtClean="0"/>
              <a:t> </a:t>
            </a:r>
            <a:r>
              <a:rPr lang="en-US" dirty="0"/>
              <a:t>Murphy started the process of acquiring both TV stations and radio stations because he knew that the market is segmented in a particular manner (Thorndike, 2012). </a:t>
            </a:r>
            <a:endParaRPr lang="en-US" dirty="0" smtClean="0"/>
          </a:p>
          <a:p>
            <a:pPr>
              <a:lnSpc>
                <a:spcPct val="200000"/>
              </a:lnSpc>
              <a:spcBef>
                <a:spcPts val="0"/>
              </a:spcBef>
              <a:spcAft>
                <a:spcPts val="800"/>
              </a:spcAft>
            </a:pPr>
            <a:r>
              <a:rPr lang="en-US" dirty="0" smtClean="0"/>
              <a:t>For </a:t>
            </a:r>
            <a:r>
              <a:rPr lang="en-US" dirty="0"/>
              <a:t>instance, he had the knowledge that people are likely to consume radio services and television services at a different rate. </a:t>
            </a:r>
            <a:endParaRPr lang="en-US" dirty="0" smtClean="0"/>
          </a:p>
          <a:p>
            <a:pPr>
              <a:lnSpc>
                <a:spcPct val="200000"/>
              </a:lnSpc>
              <a:spcBef>
                <a:spcPts val="0"/>
              </a:spcBef>
              <a:spcAft>
                <a:spcPts val="800"/>
              </a:spcAft>
            </a:pPr>
            <a:r>
              <a:rPr lang="en-US" dirty="0" smtClean="0"/>
              <a:t>Murphy </a:t>
            </a:r>
            <a:r>
              <a:rPr lang="en-US" dirty="0"/>
              <a:t>was also focused on targeting industries that have attractive, economical features as he acquires the best. </a:t>
            </a:r>
          </a:p>
          <a:p>
            <a:pPr marL="0" marR="0">
              <a:lnSpc>
                <a:spcPct val="200000"/>
              </a:lnSpc>
              <a:spcBef>
                <a:spcPts val="0"/>
              </a:spcBef>
              <a:spcAft>
                <a:spcPts val="800"/>
              </a:spcAft>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860097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15009" y="-505409"/>
            <a:ext cx="7704667" cy="1981200"/>
          </a:xfrm>
        </p:spPr>
        <p:txBody>
          <a:bodyPr/>
          <a:lstStyle/>
          <a:p>
            <a:pPr algn="ctr"/>
            <a:r>
              <a:rPr lang="en-US" b="1" dirty="0"/>
              <a:t>Summary of three key takeaways </a:t>
            </a:r>
            <a:r>
              <a:rPr lang="en-US" dirty="0"/>
              <a:t/>
            </a:r>
            <a:br>
              <a:rPr lang="en-US" dirty="0"/>
            </a:br>
            <a:endParaRPr lang="en-US" dirty="0"/>
          </a:p>
        </p:txBody>
      </p:sp>
      <p:sp>
        <p:nvSpPr>
          <p:cNvPr id="3" name="Content Placeholder 2"/>
          <p:cNvSpPr>
            <a:spLocks noGrp="1"/>
          </p:cNvSpPr>
          <p:nvPr>
            <p:ph idx="1"/>
          </p:nvPr>
        </p:nvSpPr>
        <p:spPr>
          <a:xfrm>
            <a:off x="435429" y="2017487"/>
            <a:ext cx="11404270" cy="4462141"/>
          </a:xfrm>
          <a:solidFill>
            <a:srgbClr val="FFC000"/>
          </a:solidFill>
        </p:spPr>
        <p:txBody>
          <a:bodyPr>
            <a:normAutofit fontScale="92500"/>
          </a:bodyPr>
          <a:lstStyle/>
          <a:p>
            <a:endParaRPr lang="en-US" dirty="0" smtClean="0"/>
          </a:p>
          <a:p>
            <a:r>
              <a:rPr lang="en-US" dirty="0" smtClean="0"/>
              <a:t>One </a:t>
            </a:r>
            <a:r>
              <a:rPr lang="en-US" dirty="0"/>
              <a:t>of the key takeaways that I learned from these readings is that all CEOs should have both leadership and managerial skills. </a:t>
            </a:r>
            <a:endParaRPr lang="en-US" dirty="0" smtClean="0"/>
          </a:p>
          <a:p>
            <a:r>
              <a:rPr lang="en-US" dirty="0" smtClean="0"/>
              <a:t>Based </a:t>
            </a:r>
            <a:r>
              <a:rPr lang="en-US" dirty="0"/>
              <a:t>on the text, Tom Murphy exercised good managerial and leadership skills based on aspects like decision making</a:t>
            </a:r>
            <a:r>
              <a:rPr lang="en-US" dirty="0" smtClean="0"/>
              <a:t>.</a:t>
            </a:r>
          </a:p>
          <a:p>
            <a:r>
              <a:rPr lang="en-US" dirty="0" smtClean="0"/>
              <a:t> </a:t>
            </a:r>
            <a:r>
              <a:rPr lang="en-US" dirty="0"/>
              <a:t>He was able to make sound decisions that ensured that capital was allocated appropriately. </a:t>
            </a:r>
            <a:endParaRPr lang="en-US" dirty="0" smtClean="0"/>
          </a:p>
          <a:p>
            <a:r>
              <a:rPr lang="en-US" dirty="0" smtClean="0"/>
              <a:t>For </a:t>
            </a:r>
            <a:r>
              <a:rPr lang="en-US" dirty="0"/>
              <a:t>instance, Murphy was not aggressive in the way he used to utilize resources as compared to the other CEOs. </a:t>
            </a:r>
          </a:p>
          <a:p>
            <a:r>
              <a:rPr lang="en-US" dirty="0"/>
              <a:t>Another key takeaway from these readings is that CEOs should mainly focus on the long run or long-term investments. </a:t>
            </a:r>
            <a:endParaRPr lang="en-US" dirty="0" smtClean="0"/>
          </a:p>
          <a:p>
            <a:r>
              <a:rPr lang="en-US" dirty="0" smtClean="0"/>
              <a:t>It </a:t>
            </a:r>
            <a:r>
              <a:rPr lang="en-US" dirty="0"/>
              <a:t>is crucial to note that short-term results might fail to produce a clear picture regarding the company’s performance. </a:t>
            </a:r>
          </a:p>
          <a:p>
            <a:r>
              <a:rPr lang="en-US" dirty="0"/>
              <a:t>The last takeaway is that CEOs should embrace healthy competition. </a:t>
            </a:r>
            <a:endParaRPr lang="en-US" dirty="0" smtClean="0"/>
          </a:p>
          <a:p>
            <a:r>
              <a:rPr lang="en-US" dirty="0" smtClean="0"/>
              <a:t>Even </a:t>
            </a:r>
            <a:r>
              <a:rPr lang="en-US" dirty="0"/>
              <a:t>though CBS was ahead at the start, Murphy managed to outdo this organization based on healthy competition. </a:t>
            </a:r>
            <a:endParaRPr lang="en-US" dirty="0" smtClean="0"/>
          </a:p>
          <a:p>
            <a:r>
              <a:rPr lang="en-US" dirty="0" smtClean="0"/>
              <a:t>He </a:t>
            </a:r>
            <a:r>
              <a:rPr lang="en-US" dirty="0"/>
              <a:t>was able to make proper business plans and strategies, which enabled him to execute the company's mission and vision. </a:t>
            </a:r>
          </a:p>
          <a:p>
            <a:pPr marL="0" marR="0">
              <a:lnSpc>
                <a:spcPct val="200000"/>
              </a:lnSpc>
              <a:spcBef>
                <a:spcPts val="0"/>
              </a:spcBef>
              <a:spcAft>
                <a:spcPts val="800"/>
              </a:spcAft>
            </a:pPr>
            <a:endParaRPr lang="en-US" sz="1800" dirty="0">
              <a:effectLst/>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061643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References  </a:t>
            </a:r>
            <a:r>
              <a:rPr lang="en-US" dirty="0"/>
              <a:t/>
            </a:r>
            <a:br>
              <a:rPr lang="en-US" dirty="0"/>
            </a:br>
            <a:endParaRPr lang="en-US" dirty="0"/>
          </a:p>
        </p:txBody>
      </p:sp>
      <p:sp>
        <p:nvSpPr>
          <p:cNvPr id="3" name="Content Placeholder 2"/>
          <p:cNvSpPr>
            <a:spLocks noGrp="1"/>
          </p:cNvSpPr>
          <p:nvPr>
            <p:ph idx="1"/>
          </p:nvPr>
        </p:nvSpPr>
        <p:spPr>
          <a:solidFill>
            <a:srgbClr val="FFC000"/>
          </a:solidFill>
        </p:spPr>
        <p:txBody>
          <a:bodyPr>
            <a:normAutofit/>
          </a:bodyPr>
          <a:lstStyle/>
          <a:p>
            <a:pPr>
              <a:lnSpc>
                <a:spcPct val="250000"/>
              </a:lnSpc>
            </a:pPr>
            <a:r>
              <a:rPr lang="en-US" dirty="0"/>
              <a:t>Block, S. B., </a:t>
            </a:r>
            <a:r>
              <a:rPr lang="en-US" dirty="0" err="1"/>
              <a:t>Hirt</a:t>
            </a:r>
            <a:r>
              <a:rPr lang="en-US" dirty="0"/>
              <a:t>, G. A., &amp; </a:t>
            </a:r>
            <a:r>
              <a:rPr lang="en-US" dirty="0" err="1"/>
              <a:t>Danielsen</a:t>
            </a:r>
            <a:r>
              <a:rPr lang="en-US" dirty="0"/>
              <a:t>, B. R. (1994). </a:t>
            </a:r>
            <a:r>
              <a:rPr lang="en-US" i="1" dirty="0"/>
              <a:t>Foundations of financial management</a:t>
            </a:r>
            <a:r>
              <a:rPr lang="en-US" dirty="0"/>
              <a:t>. New York: Irwin. </a:t>
            </a:r>
          </a:p>
          <a:p>
            <a:pPr>
              <a:lnSpc>
                <a:spcPct val="250000"/>
              </a:lnSpc>
            </a:pPr>
            <a:r>
              <a:rPr lang="en-US" dirty="0"/>
              <a:t>Thorndike, W. N. (2012). </a:t>
            </a:r>
            <a:r>
              <a:rPr lang="en-US" i="1" dirty="0"/>
              <a:t>The outsiders: eight unconventional CEOs and their radically rational blueprint for success</a:t>
            </a:r>
            <a:r>
              <a:rPr lang="en-US" dirty="0"/>
              <a:t>. Harvard Business Press. </a:t>
            </a:r>
          </a:p>
        </p:txBody>
      </p:sp>
    </p:spTree>
    <p:extLst>
      <p:ext uri="{BB962C8B-B14F-4D97-AF65-F5344CB8AC3E}">
        <p14:creationId xmlns:p14="http://schemas.microsoft.com/office/powerpoint/2010/main" val="2883141763"/>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755</TotalTime>
  <Words>1532</Words>
  <Application>Microsoft Office PowerPoint</Application>
  <PresentationFormat>Widescreen</PresentationFormat>
  <Paragraphs>69</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Calibri</vt:lpstr>
      <vt:lpstr>Gill Sans MT</vt:lpstr>
      <vt:lpstr>Times New Roman</vt:lpstr>
      <vt:lpstr>Wingdings 2</vt:lpstr>
      <vt:lpstr>Dividend</vt:lpstr>
      <vt:lpstr>The Outsiders presentation</vt:lpstr>
      <vt:lpstr>Introduction to The CEO and The Example of the Company </vt:lpstr>
      <vt:lpstr>Examining the theoretical application of capital allocation </vt:lpstr>
      <vt:lpstr>Application of the theories by the ceo (Part A) </vt:lpstr>
      <vt:lpstr>Application of the theories by the ceo (Part b) </vt:lpstr>
      <vt:lpstr>Summary of three key takeaways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Principles of Marketing</dc:title>
  <dc:creator>Ryan Langan</dc:creator>
  <cp:lastModifiedBy>user</cp:lastModifiedBy>
  <cp:revision>217</cp:revision>
  <dcterms:created xsi:type="dcterms:W3CDTF">2020-05-14T23:31:58Z</dcterms:created>
  <dcterms:modified xsi:type="dcterms:W3CDTF">2021-04-08T06:01:56Z</dcterms:modified>
</cp:coreProperties>
</file>